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8" r:id="rId2"/>
  </p:sldMasterIdLst>
  <p:notesMasterIdLst>
    <p:notesMasterId r:id="rId20"/>
  </p:notesMasterIdLst>
  <p:handoutMasterIdLst>
    <p:handoutMasterId r:id="rId21"/>
  </p:handoutMasterIdLst>
  <p:sldIdLst>
    <p:sldId id="256" r:id="rId3"/>
    <p:sldId id="305" r:id="rId4"/>
    <p:sldId id="307" r:id="rId5"/>
    <p:sldId id="310" r:id="rId6"/>
    <p:sldId id="317" r:id="rId7"/>
    <p:sldId id="280" r:id="rId8"/>
    <p:sldId id="306" r:id="rId9"/>
    <p:sldId id="299" r:id="rId10"/>
    <p:sldId id="309" r:id="rId11"/>
    <p:sldId id="302" r:id="rId12"/>
    <p:sldId id="308" r:id="rId13"/>
    <p:sldId id="316" r:id="rId14"/>
    <p:sldId id="313" r:id="rId15"/>
    <p:sldId id="312" r:id="rId16"/>
    <p:sldId id="314" r:id="rId17"/>
    <p:sldId id="311" r:id="rId18"/>
    <p:sldId id="315" r:id="rId19"/>
  </p:sldIdLst>
  <p:sldSz cx="9144000" cy="6858000" type="letter"/>
  <p:notesSz cx="7023100" cy="9309100"/>
  <p:defaultTextStyle>
    <a:defPPr>
      <a:defRPr lang="en-US"/>
    </a:defPPr>
    <a:lvl1pPr algn="l" defTabSz="4147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1pPr>
    <a:lvl2pPr marL="673930" indent="-259204" algn="l" defTabSz="4147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2pPr>
    <a:lvl3pPr marL="1036815" indent="-207363" algn="l" defTabSz="4147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3pPr>
    <a:lvl4pPr marL="1451541" indent="-207363" algn="l" defTabSz="4147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4pPr>
    <a:lvl5pPr marL="1866268" indent="-207363" algn="l" defTabSz="414726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5pPr>
    <a:lvl6pPr marL="2073631" algn="l" defTabSz="829452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6pPr>
    <a:lvl7pPr marL="2488357" algn="l" defTabSz="829452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7pPr>
    <a:lvl8pPr marL="2903083" algn="l" defTabSz="829452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8pPr>
    <a:lvl9pPr marL="3317809" algn="l" defTabSz="829452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E7DD3B"/>
    <a:srgbClr val="004C84"/>
    <a:srgbClr val="00457C"/>
    <a:srgbClr val="66B63D"/>
    <a:srgbClr val="8CFA5E"/>
    <a:srgbClr val="A5D8F9"/>
    <a:srgbClr val="BDE6FF"/>
    <a:srgbClr val="64D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55" autoAdjust="0"/>
    <p:restoredTop sz="94660"/>
  </p:normalViewPr>
  <p:slideViewPr>
    <p:cSldViewPr>
      <p:cViewPr>
        <p:scale>
          <a:sx n="50" d="100"/>
          <a:sy n="50" d="100"/>
        </p:scale>
        <p:origin x="1664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428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031" cy="467183"/>
          </a:xfrm>
          <a:prstGeom prst="rect">
            <a:avLst/>
          </a:prstGeom>
        </p:spPr>
        <p:txBody>
          <a:bodyPr vert="horz" lIns="81819" tIns="40909" rIns="81819" bIns="4090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95" y="0"/>
            <a:ext cx="3044031" cy="467183"/>
          </a:xfrm>
          <a:prstGeom prst="rect">
            <a:avLst/>
          </a:prstGeom>
        </p:spPr>
        <p:txBody>
          <a:bodyPr vert="horz" lIns="81819" tIns="40909" rIns="81819" bIns="40909" rtlCol="0"/>
          <a:lstStyle>
            <a:lvl1pPr algn="r">
              <a:defRPr sz="1100"/>
            </a:lvl1pPr>
          </a:lstStyle>
          <a:p>
            <a:fld id="{CE8E5EAE-E7B6-4D57-99A1-A966E2D1866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917"/>
            <a:ext cx="3044031" cy="467183"/>
          </a:xfrm>
          <a:prstGeom prst="rect">
            <a:avLst/>
          </a:prstGeom>
        </p:spPr>
        <p:txBody>
          <a:bodyPr vert="horz" lIns="81819" tIns="40909" rIns="81819" bIns="4090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95" y="8841917"/>
            <a:ext cx="3044031" cy="467183"/>
          </a:xfrm>
          <a:prstGeom prst="rect">
            <a:avLst/>
          </a:prstGeom>
        </p:spPr>
        <p:txBody>
          <a:bodyPr vert="horz" lIns="81819" tIns="40909" rIns="81819" bIns="40909" rtlCol="0" anchor="b"/>
          <a:lstStyle>
            <a:lvl1pPr algn="r">
              <a:defRPr sz="1100"/>
            </a:lvl1pPr>
          </a:lstStyle>
          <a:p>
            <a:fld id="{D56B0662-82C5-4724-A61D-F89CD7AF7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0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706438"/>
            <a:ext cx="4654550" cy="3490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015" y="4421651"/>
            <a:ext cx="5617596" cy="41880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1"/>
            <a:ext cx="3046981" cy="4644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47733" algn="l"/>
                <a:tab pos="1295464" algn="l"/>
                <a:tab pos="1943197" algn="l"/>
                <a:tab pos="2590928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4645" y="1"/>
            <a:ext cx="3046981" cy="4644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47733" algn="l"/>
                <a:tab pos="1295464" algn="l"/>
                <a:tab pos="1943197" algn="l"/>
                <a:tab pos="2590928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2" y="8843300"/>
            <a:ext cx="3046981" cy="4644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47733" algn="l"/>
                <a:tab pos="1295464" algn="l"/>
                <a:tab pos="1943197" algn="l"/>
                <a:tab pos="2590928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4645" y="8843300"/>
            <a:ext cx="3046981" cy="4644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-105" charset="0"/>
              <a:buNone/>
              <a:tabLst>
                <a:tab pos="647733" algn="l"/>
                <a:tab pos="1295464" algn="l"/>
                <a:tab pos="1943197" algn="l"/>
                <a:tab pos="2590928" algn="l"/>
              </a:tabLst>
              <a:defRPr sz="1200">
                <a:solidFill>
                  <a:srgbClr val="000000"/>
                </a:solidFill>
                <a:latin typeface="Times New Roman" pitchFamily="-105" charset="0"/>
                <a:ea typeface="+mn-ea"/>
                <a:cs typeface="Arial Unicode MS" pitchFamily="-105" charset="0"/>
              </a:defRPr>
            </a:lvl1pPr>
          </a:lstStyle>
          <a:p>
            <a:pPr>
              <a:defRPr/>
            </a:pPr>
            <a:fld id="{E31D6C3C-8920-4E58-8F6C-E0B42EF77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56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673930" indent="-259204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036815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451541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1866268" indent="-207363" algn="l" defTabSz="41472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1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073631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88357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03083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17809" algn="l" defTabSz="8294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14400" y="1181020"/>
            <a:ext cx="7315200" cy="1333580"/>
          </a:xfrm>
          <a:prstGeom prst="rect">
            <a:avLst/>
          </a:prstGeom>
        </p:spPr>
        <p:txBody>
          <a:bodyPr lIns="82945" tIns="41473" rIns="82945" bIns="41473" anchor="b" anchorCtr="0">
            <a:normAutofit/>
          </a:bodyPr>
          <a:lstStyle>
            <a:lvl1pPr algn="ctr">
              <a:defRPr sz="4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914400" y="2971800"/>
            <a:ext cx="5486400" cy="1382545"/>
          </a:xfrm>
          <a:prstGeom prst="rect">
            <a:avLst/>
          </a:prstGeom>
        </p:spPr>
        <p:txBody>
          <a:bodyPr lIns="82945" tIns="41473" rIns="82945" bIns="41473">
            <a:normAutofit/>
          </a:bodyPr>
          <a:lstStyle>
            <a:lvl1pPr marL="0" indent="0" algn="l">
              <a:spcBef>
                <a:spcPts val="50"/>
              </a:spcBef>
              <a:buNone/>
              <a:defRPr sz="2800">
                <a:solidFill>
                  <a:srgbClr val="00BFB3"/>
                </a:solidFill>
                <a:latin typeface="Calibri" pitchFamily="34" charset="0"/>
                <a:cs typeface="Calibri" pitchFamily="34" charset="0"/>
              </a:defRPr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76200" y="0"/>
            <a:ext cx="9296400" cy="152400"/>
          </a:xfrm>
          <a:prstGeom prst="rect">
            <a:avLst/>
          </a:prstGeom>
          <a:solidFill>
            <a:srgbClr val="B2B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914400" y="2971800"/>
            <a:ext cx="73152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9"/>
          <p:cNvSpPr>
            <a:spLocks noGrp="1"/>
          </p:cNvSpPr>
          <p:nvPr>
            <p:ph sz="quarter" idx="10"/>
          </p:nvPr>
        </p:nvSpPr>
        <p:spPr>
          <a:xfrm>
            <a:off x="914400" y="4419600"/>
            <a:ext cx="7315200" cy="838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914400" y="5257800"/>
            <a:ext cx="7315200" cy="1143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rgbClr val="70737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Captions or Figure Not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/>
          <a:lstStyle>
            <a:lvl1pPr algn="l">
              <a:defRPr sz="33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114800" y="5791200"/>
            <a:ext cx="45720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5791200"/>
            <a:ext cx="32004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114800" y="1600200"/>
            <a:ext cx="45720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114800" y="2133600"/>
            <a:ext cx="4572000" cy="3581400"/>
          </a:xfrm>
          <a:prstGeom prst="rect">
            <a:avLst/>
          </a:prstGeom>
        </p:spPr>
        <p:txBody>
          <a:bodyPr lIns="82945" tIns="41473" rIns="82945" bIns="41473"/>
          <a:lstStyle>
            <a:lvl1pPr marL="0" indent="0">
              <a:buSzPct val="60000"/>
              <a:buFontTx/>
              <a:buNone/>
              <a:defRPr sz="3000">
                <a:latin typeface="Calibri" pitchFamily="34" charset="0"/>
                <a:cs typeface="Calibri" pitchFamily="34" charset="0"/>
              </a:defRPr>
            </a:lvl1pPr>
            <a:lvl2pPr marL="0" indent="0">
              <a:buClrTx/>
              <a:buSzPct val="90000"/>
              <a:buFontTx/>
              <a:buNone/>
              <a:defRPr sz="2800">
                <a:latin typeface="Calibri" pitchFamily="34" charset="0"/>
                <a:cs typeface="Calibri" pitchFamily="34" charset="0"/>
              </a:defRPr>
            </a:lvl2pPr>
            <a:lvl3pPr marL="0" indent="0">
              <a:buSzPct val="80000"/>
              <a:buFontTx/>
              <a:buNone/>
              <a:defRPr sz="2400">
                <a:latin typeface="Calibri" pitchFamily="34" charset="0"/>
                <a:cs typeface="Calibri" pitchFamily="34" charset="0"/>
              </a:defRPr>
            </a:lvl3pPr>
            <a:lvl4pPr marL="0" indent="0">
              <a:buClrTx/>
              <a:buSzPct val="45000"/>
              <a:buFontTx/>
              <a:buNone/>
              <a:defRPr sz="2200">
                <a:latin typeface="Calibri" pitchFamily="34" charset="0"/>
                <a:cs typeface="Calibri" pitchFamily="34" charset="0"/>
              </a:defRPr>
            </a:lvl4pPr>
            <a:lvl5pPr marL="0" indent="0">
              <a:buSzPct val="80000"/>
              <a:buFontTx/>
              <a:buNone/>
              <a:defRPr sz="20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1600200"/>
            <a:ext cx="3200400" cy="41148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S Figure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1"/>
          <p:cNvSpPr>
            <a:spLocks noGrp="1"/>
          </p:cNvSpPr>
          <p:nvPr userDrawn="1">
            <p:ph idx="10"/>
          </p:nvPr>
        </p:nvSpPr>
        <p:spPr>
          <a:xfrm>
            <a:off x="152400" y="838200"/>
            <a:ext cx="8915400" cy="5486400"/>
          </a:xfrm>
        </p:spPr>
        <p:txBody>
          <a:bodyPr/>
          <a:lstStyle/>
          <a:p>
            <a:pPr lvl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2"/>
          <p:cNvSpPr>
            <a:spLocks noGrp="1"/>
          </p:cNvSpPr>
          <p:nvPr userDrawn="1">
            <p:ph idx="11"/>
          </p:nvPr>
        </p:nvSpPr>
        <p:spPr>
          <a:xfrm>
            <a:off x="304800" y="3733800"/>
            <a:ext cx="2209800" cy="2438401"/>
          </a:xfrm>
        </p:spPr>
        <p:txBody>
          <a:bodyPr/>
          <a:lstStyle/>
          <a:p>
            <a:pPr lvl="0"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S Figure Half Pag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4"/>
          <p:cNvSpPr>
            <a:spLocks noGrp="1"/>
          </p:cNvSpPr>
          <p:nvPr userDrawn="1">
            <p:ph idx="10"/>
          </p:nvPr>
        </p:nvSpPr>
        <p:spPr>
          <a:xfrm>
            <a:off x="304800" y="2438400"/>
            <a:ext cx="640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 userDrawn="1">
            <p:ph idx="11"/>
          </p:nvPr>
        </p:nvSpPr>
        <p:spPr>
          <a:xfrm>
            <a:off x="6781800" y="2438401"/>
            <a:ext cx="2209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 txBox="1">
            <a:spLocks/>
          </p:cNvSpPr>
          <p:nvPr userDrawn="1"/>
        </p:nvSpPr>
        <p:spPr>
          <a:xfrm>
            <a:off x="457200" y="914400"/>
            <a:ext cx="8229600" cy="1447800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1</a:t>
            </a:r>
          </a:p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2</a:t>
            </a:r>
          </a:p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3</a:t>
            </a:r>
          </a:p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S Figure Half P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4"/>
          <p:cNvSpPr>
            <a:spLocks noGrp="1"/>
          </p:cNvSpPr>
          <p:nvPr userDrawn="1">
            <p:ph idx="10"/>
          </p:nvPr>
        </p:nvSpPr>
        <p:spPr>
          <a:xfrm>
            <a:off x="304800" y="2438400"/>
            <a:ext cx="640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 userDrawn="1">
            <p:ph idx="11"/>
          </p:nvPr>
        </p:nvSpPr>
        <p:spPr>
          <a:xfrm>
            <a:off x="6781800" y="2438401"/>
            <a:ext cx="2209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 txBox="1">
            <a:spLocks/>
          </p:cNvSpPr>
          <p:nvPr userDrawn="1"/>
        </p:nvSpPr>
        <p:spPr>
          <a:xfrm>
            <a:off x="457200" y="914400"/>
            <a:ext cx="8229600" cy="1447800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1</a:t>
            </a:r>
          </a:p>
          <a:p>
            <a:pPr marL="984975" lvl="1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984975" lvl="1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S Figure Half P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4"/>
          <p:cNvSpPr>
            <a:spLocks noGrp="1"/>
          </p:cNvSpPr>
          <p:nvPr userDrawn="1">
            <p:ph idx="10"/>
          </p:nvPr>
        </p:nvSpPr>
        <p:spPr>
          <a:xfrm>
            <a:off x="304800" y="838200"/>
            <a:ext cx="640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 userDrawn="1">
            <p:ph idx="11"/>
          </p:nvPr>
        </p:nvSpPr>
        <p:spPr>
          <a:xfrm>
            <a:off x="6781800" y="838201"/>
            <a:ext cx="22098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 txBox="1">
            <a:spLocks/>
          </p:cNvSpPr>
          <p:nvPr userDrawn="1"/>
        </p:nvSpPr>
        <p:spPr>
          <a:xfrm>
            <a:off x="457200" y="5029200"/>
            <a:ext cx="8229600" cy="1447800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1</a:t>
            </a:r>
          </a:p>
          <a:p>
            <a:pPr marL="984975" lvl="1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984975" lvl="1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S Figure Half P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4"/>
          <p:cNvSpPr>
            <a:spLocks noGrp="1"/>
          </p:cNvSpPr>
          <p:nvPr userDrawn="1">
            <p:ph idx="10"/>
          </p:nvPr>
        </p:nvSpPr>
        <p:spPr>
          <a:xfrm>
            <a:off x="304800" y="838200"/>
            <a:ext cx="640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 userDrawn="1">
            <p:ph idx="11"/>
          </p:nvPr>
        </p:nvSpPr>
        <p:spPr>
          <a:xfrm>
            <a:off x="304800" y="5029200"/>
            <a:ext cx="1981200" cy="152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 txBox="1">
            <a:spLocks/>
          </p:cNvSpPr>
          <p:nvPr userDrawn="1"/>
        </p:nvSpPr>
        <p:spPr>
          <a:xfrm>
            <a:off x="6858000" y="838200"/>
            <a:ext cx="2133600" cy="5410200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1</a:t>
            </a:r>
          </a:p>
          <a:p>
            <a:pPr marL="311045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2</a:t>
            </a:r>
          </a:p>
          <a:p>
            <a:pPr marL="311045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3</a:t>
            </a:r>
          </a:p>
          <a:p>
            <a:pPr marL="984975" lvl="1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sz="2000" noProof="0" dirty="0">
                <a:latin typeface="Calibri" pitchFamily="34" charset="0"/>
                <a:ea typeface="+mn-ea"/>
                <a:cs typeface="Calibri" pitchFamily="34" charset="0"/>
              </a:rPr>
              <a:t>Text Bullet </a:t>
            </a:r>
            <a:r>
              <a:rPr lang="en-US" sz="2000" noProof="0" dirty="0" err="1">
                <a:latin typeface="Calibri" pitchFamily="34" charset="0"/>
                <a:ea typeface="+mn-ea"/>
                <a:cs typeface="Calibri" pitchFamily="34" charset="0"/>
              </a:rPr>
              <a:t>3a</a:t>
            </a:r>
            <a:endParaRPr lang="en-US" sz="2000" noProof="0" dirty="0">
              <a:latin typeface="Calibri" pitchFamily="34" charset="0"/>
              <a:ea typeface="+mn-ea"/>
              <a:cs typeface="Calibri" pitchFamily="34" charset="0"/>
            </a:endParaRPr>
          </a:p>
          <a:p>
            <a:pPr marL="311045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4</a:t>
            </a:r>
          </a:p>
          <a:p>
            <a:pPr marL="984975" lvl="1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lang="en-US" sz="2000" noProof="0" dirty="0">
                <a:latin typeface="Calibri" pitchFamily="34" charset="0"/>
                <a:ea typeface="+mn-ea"/>
                <a:cs typeface="Calibri" pitchFamily="34" charset="0"/>
              </a:rPr>
              <a:t>Text Bullet </a:t>
            </a:r>
            <a:r>
              <a:rPr lang="en-US" sz="2000" noProof="0" dirty="0" err="1">
                <a:latin typeface="Calibri" pitchFamily="34" charset="0"/>
                <a:ea typeface="+mn-ea"/>
                <a:cs typeface="Calibri" pitchFamily="34" charset="0"/>
              </a:rPr>
              <a:t>4a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984975" lvl="1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S Figure Quarter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4"/>
          <p:cNvSpPr>
            <a:spLocks noGrp="1"/>
          </p:cNvSpPr>
          <p:nvPr userDrawn="1">
            <p:ph idx="10"/>
          </p:nvPr>
        </p:nvSpPr>
        <p:spPr>
          <a:xfrm>
            <a:off x="304800" y="990600"/>
            <a:ext cx="274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4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15"/>
          <p:cNvSpPr>
            <a:spLocks noGrp="1"/>
          </p:cNvSpPr>
          <p:nvPr userDrawn="1">
            <p:ph idx="11"/>
          </p:nvPr>
        </p:nvSpPr>
        <p:spPr>
          <a:xfrm>
            <a:off x="3200400" y="990600"/>
            <a:ext cx="274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 txBox="1">
            <a:spLocks/>
          </p:cNvSpPr>
          <p:nvPr userDrawn="1"/>
        </p:nvSpPr>
        <p:spPr>
          <a:xfrm>
            <a:off x="304800" y="5181600"/>
            <a:ext cx="2133600" cy="1600200"/>
          </a:xfrm>
          <a:prstGeom prst="rect">
            <a:avLst/>
          </a:prstGeom>
        </p:spPr>
        <p:txBody>
          <a:bodyPr vert="horz" lIns="82945" tIns="41473" rIns="82945" bIns="41473" rtlCol="0">
            <a:normAutofit/>
          </a:bodyPr>
          <a:lstStyle/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1</a:t>
            </a:r>
          </a:p>
          <a:p>
            <a:pPr marL="311045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2</a:t>
            </a:r>
          </a:p>
          <a:p>
            <a:pPr marL="311045" indent="-311045" defTabSz="829452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Text Bullet 3</a:t>
            </a:r>
          </a:p>
          <a:p>
            <a:pPr marL="311045" marR="0" lvl="0" indent="-311045" algn="l" defTabSz="82945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7" name="Picture 5" descr="\\camfs\G_Drive\Projects\211139_Newtown_Foren\Graphics\PDF_CurrentDraftOnly\FINAL_DRAFT_SLIDES\Slide30_GreenpointSite_Legen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2409825" cy="3162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2145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4958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-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57200" y="1600199"/>
            <a:ext cx="3886200" cy="4724401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spcBef>
                <a:spcPts val="1200"/>
              </a:spcBef>
              <a:buSzPct val="100000"/>
              <a:buFont typeface="Arial" pitchFamily="34" charset="0"/>
              <a:buChar char="•"/>
              <a:defRPr sz="2500">
                <a:latin typeface="Calibri" pitchFamily="34" charset="0"/>
                <a:cs typeface="Calibri" pitchFamily="34" charset="0"/>
              </a:defRPr>
            </a:lvl1pPr>
            <a:lvl2pPr>
              <a:spcBef>
                <a:spcPts val="1200"/>
              </a:spcBef>
              <a:buClrTx/>
              <a:buSzPct val="65000"/>
              <a:buFont typeface="Wingdings" pitchFamily="2" charset="2"/>
              <a:buChar char="§"/>
              <a:defRPr sz="2200">
                <a:latin typeface="Calibri" pitchFamily="34" charset="0"/>
                <a:cs typeface="Calibri" pitchFamily="34" charset="0"/>
              </a:defRPr>
            </a:lvl2pPr>
            <a:lvl3pPr>
              <a:spcBef>
                <a:spcPts val="1200"/>
              </a:spcBef>
              <a:buSzPct val="100000"/>
              <a:buFont typeface="Arial" pitchFamily="34" charset="0"/>
              <a:buChar char="•"/>
              <a:defRPr sz="1800">
                <a:latin typeface="Calibri" pitchFamily="34" charset="0"/>
                <a:cs typeface="Calibri" pitchFamily="34" charset="0"/>
              </a:defRPr>
            </a:lvl3pPr>
            <a:lvl4pPr>
              <a:spcBef>
                <a:spcPts val="900"/>
              </a:spcBef>
              <a:buClrTx/>
              <a:buSzPct val="65000"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4pPr>
            <a:lvl5pPr>
              <a:spcBef>
                <a:spcPts val="900"/>
              </a:spcBef>
              <a:buSzPct val="100000"/>
              <a:buFont typeface="Arial" pitchFamily="34" charset="0"/>
              <a:buChar char="•"/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/>
          <a:lstStyle>
            <a:lvl1pPr algn="l">
              <a:defRPr sz="33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800600" y="1610474"/>
            <a:ext cx="3886200" cy="4724401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spcBef>
                <a:spcPts val="1200"/>
              </a:spcBef>
              <a:buSzPct val="100000"/>
              <a:buFont typeface="Arial" pitchFamily="34" charset="0"/>
              <a:buChar char="•"/>
              <a:defRPr sz="2500">
                <a:latin typeface="Calibri" pitchFamily="34" charset="0"/>
                <a:cs typeface="Calibri" pitchFamily="34" charset="0"/>
              </a:defRPr>
            </a:lvl1pPr>
            <a:lvl2pPr>
              <a:spcBef>
                <a:spcPts val="1200"/>
              </a:spcBef>
              <a:buClrTx/>
              <a:buSzPct val="65000"/>
              <a:buFont typeface="Wingdings" pitchFamily="2" charset="2"/>
              <a:buChar char="§"/>
              <a:defRPr sz="2200">
                <a:latin typeface="Calibri" pitchFamily="34" charset="0"/>
                <a:cs typeface="Calibri" pitchFamily="34" charset="0"/>
              </a:defRPr>
            </a:lvl2pPr>
            <a:lvl3pPr>
              <a:spcBef>
                <a:spcPts val="1200"/>
              </a:spcBef>
              <a:buSzPct val="100000"/>
              <a:buFont typeface="Arial" pitchFamily="34" charset="0"/>
              <a:buChar char="•"/>
              <a:defRPr sz="1800">
                <a:latin typeface="Calibri" pitchFamily="34" charset="0"/>
                <a:cs typeface="Calibri" pitchFamily="34" charset="0"/>
              </a:defRPr>
            </a:lvl3pPr>
            <a:lvl4pPr>
              <a:spcBef>
                <a:spcPts val="900"/>
              </a:spcBef>
              <a:buClrTx/>
              <a:buSzPct val="65000"/>
              <a:buFont typeface="Wingdings" pitchFamily="2" charset="2"/>
              <a:buChar char="§"/>
              <a:defRPr sz="1800">
                <a:latin typeface="Calibri" pitchFamily="34" charset="0"/>
                <a:cs typeface="Calibri" pitchFamily="34" charset="0"/>
              </a:defRPr>
            </a:lvl4pPr>
            <a:lvl5pPr>
              <a:spcBef>
                <a:spcPts val="900"/>
              </a:spcBef>
              <a:buSzPct val="100000"/>
              <a:buFont typeface="Arial" pitchFamily="34" charset="0"/>
              <a:buChar char="•"/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s with Column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2077"/>
            <a:ext cx="3886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/>
          <a:lstStyle>
            <a:lvl1pPr algn="l">
              <a:defRPr sz="33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57200" y="2286000"/>
            <a:ext cx="3886200" cy="40386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00600" y="2306548"/>
            <a:ext cx="3886200" cy="407370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4"/>
          </p:nvPr>
        </p:nvSpPr>
        <p:spPr>
          <a:xfrm>
            <a:off x="4796318" y="1610474"/>
            <a:ext cx="38862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aptions or Figure Not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43400" y="5943600"/>
            <a:ext cx="43434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343400" y="2103580"/>
            <a:ext cx="4343400" cy="37638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200" y="5943600"/>
            <a:ext cx="3429000" cy="30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343400" y="1600200"/>
            <a:ext cx="4343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/>
          <a:lstStyle>
            <a:lvl1pPr algn="l">
              <a:defRPr sz="33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57200" y="1600200"/>
            <a:ext cx="3429000" cy="42672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0640" y="2847108"/>
            <a:ext cx="7182720" cy="675463"/>
          </a:xfrm>
          <a:prstGeom prst="rect">
            <a:avLst/>
          </a:prstGeom>
        </p:spPr>
        <p:txBody>
          <a:bodyPr lIns="82945" tIns="41473" rIns="82945" bIns="41473"/>
          <a:lstStyle>
            <a:lvl1pPr algn="ctr">
              <a:defRPr sz="3300" b="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/>
          <a:lstStyle>
            <a:lvl1pPr algn="l">
              <a:defRPr sz="33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arge Graphic No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  <a:prstGeom prst="rect">
            <a:avLst/>
          </a:prstGeom>
        </p:spPr>
        <p:txBody>
          <a:bodyPr lIns="82945" tIns="41473" rIns="82945" bIns="41473"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  <a:prstGeom prst="rect">
            <a:avLst/>
          </a:prstGeom>
        </p:spPr>
        <p:txBody>
          <a:bodyPr lIns="82945" tIns="41473" rIns="82945" bIns="41473"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  <a:prstGeom prst="rect">
            <a:avLst/>
          </a:prstGeom>
        </p:spPr>
        <p:txBody>
          <a:bodyPr lIns="82945" tIns="41473" rIns="82945" bIns="41473"/>
          <a:lstStyle>
            <a:lvl1pPr marL="0" indent="0">
              <a:buNone/>
              <a:defRPr sz="14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Graphic and Bullets No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marL="0" marR="0" lvl="0" indent="0" algn="l" defTabSz="8294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7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marL="0" marR="0" lvl="0" indent="0" algn="l" defTabSz="82945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62400" y="304800"/>
            <a:ext cx="4724400" cy="586740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 txBox="1">
            <a:spLocks/>
          </p:cNvSpPr>
          <p:nvPr/>
        </p:nvSpPr>
        <p:spPr>
          <a:xfrm>
            <a:off x="0" y="6517712"/>
            <a:ext cx="990600" cy="331235"/>
          </a:xfrm>
          <a:prstGeom prst="rect">
            <a:avLst/>
          </a:prstGeom>
        </p:spPr>
        <p:txBody>
          <a:bodyPr lIns="82945" tIns="41473" rIns="82945" bIns="41473"/>
          <a:lstStyle>
            <a:lvl1pPr algn="r">
              <a:defRPr sz="1000" b="1">
                <a:solidFill>
                  <a:schemeClr val="tx2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pPr algn="l" defTabSz="829452" fontAlgn="auto">
              <a:spcBef>
                <a:spcPts val="0"/>
              </a:spcBef>
              <a:spcAft>
                <a:spcPts val="0"/>
              </a:spcAft>
              <a:defRPr/>
            </a:pPr>
            <a:fld id="{4A0F98B1-ECB7-480D-99A8-3B44D195E6CB}" type="slidenum">
              <a:rPr lang="en-US" sz="800" smtClean="0">
                <a:solidFill>
                  <a:srgbClr val="707372"/>
                </a:solidFill>
                <a:latin typeface="Calibri" pitchFamily="34" charset="0"/>
                <a:ea typeface="+mn-ea"/>
                <a:cs typeface="Calibri" pitchFamily="34" charset="0"/>
              </a:rPr>
              <a:pPr algn="l" defTabSz="82945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dirty="0">
              <a:solidFill>
                <a:srgbClr val="707372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76200" y="0"/>
            <a:ext cx="9296400" cy="152400"/>
          </a:xfrm>
          <a:prstGeom prst="rect">
            <a:avLst/>
          </a:prstGeom>
          <a:solidFill>
            <a:srgbClr val="B2B4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OARS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286200"/>
            <a:ext cx="1984375" cy="8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51" r:id="rId3"/>
    <p:sldLayoutId id="2147483752" r:id="rId4"/>
    <p:sldLayoutId id="2147483743" r:id="rId5"/>
    <p:sldLayoutId id="2147483744" r:id="rId6"/>
    <p:sldLayoutId id="2147483745" r:id="rId7"/>
    <p:sldLayoutId id="2147483747" r:id="rId8"/>
    <p:sldLayoutId id="2147483748" r:id="rId9"/>
    <p:sldLayoutId id="2147483749" r:id="rId10"/>
    <p:sldLayoutId id="2147483750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829452" rtl="0" eaLnBrk="1" latinLnBrk="0" hangingPunct="1">
        <a:spcBef>
          <a:spcPct val="0"/>
        </a:spcBef>
        <a:buNone/>
        <a:defRPr sz="3300" b="1" kern="1200">
          <a:solidFill>
            <a:srgbClr val="0072CE"/>
          </a:solidFill>
          <a:latin typeface="+mj-lt"/>
          <a:ea typeface="+mj-ea"/>
          <a:cs typeface="+mj-cs"/>
        </a:defRPr>
      </a:lvl1pPr>
    </p:titleStyle>
    <p:bodyStyle>
      <a:lvl1pPr marL="311045" indent="-311045" algn="l" defTabSz="829452" rtl="0" eaLnBrk="1" latinLnBrk="0" hangingPunct="1">
        <a:spcBef>
          <a:spcPts val="1200"/>
        </a:spcBef>
        <a:buSzPct val="100000"/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73930" indent="-259204" algn="l" defTabSz="829452" rtl="0" eaLnBrk="1" latinLnBrk="0" hangingPunct="1">
        <a:spcBef>
          <a:spcPts val="1200"/>
        </a:spcBef>
        <a:buSzPct val="65000"/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spcBef>
          <a:spcPts val="900"/>
        </a:spcBef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spcBef>
          <a:spcPts val="900"/>
        </a:spcBef>
        <a:buSzPct val="6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spcBef>
          <a:spcPct val="20000"/>
        </a:spcBef>
        <a:buSzPct val="6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Occupational Alliance for Risk Science (OARS)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905000" y="3352800"/>
            <a:ext cx="5486400" cy="138254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Organizing Initiative for the Workplace Environmental Exposure Levels (WEELs)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February 25</a:t>
            </a:r>
            <a:r>
              <a:rPr lang="en-US" dirty="0" smtClean="0"/>
              <a:t>, 2020</a:t>
            </a:r>
          </a:p>
          <a:p>
            <a:endParaRPr lang="en-US" dirty="0"/>
          </a:p>
          <a:p>
            <a:r>
              <a:rPr lang="en-US" dirty="0" smtClean="0"/>
              <a:t>Andy Maier (andrew.maier@cardno.com)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05" y="228600"/>
            <a:ext cx="8934450" cy="628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77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OEL Science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95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WEELs develop(</a:t>
            </a:r>
            <a:r>
              <a:rPr lang="en-US" sz="2800" dirty="0" err="1" smtClean="0"/>
              <a:t>ing</a:t>
            </a:r>
            <a:r>
              <a:rPr lang="en-US" sz="2800" dirty="0" smtClean="0"/>
              <a:t>) procedural documents to increase transparency in methodology building from current best practices</a:t>
            </a:r>
          </a:p>
          <a:p>
            <a:r>
              <a:rPr lang="en-US" sz="2400" dirty="0" smtClean="0"/>
              <a:t>Cancer risk assessment (</a:t>
            </a:r>
            <a:r>
              <a:rPr lang="en-US" sz="2400" dirty="0" err="1" smtClean="0"/>
              <a:t>MoA</a:t>
            </a:r>
            <a:r>
              <a:rPr lang="en-US" sz="2400" dirty="0" smtClean="0"/>
              <a:t> focused - D4 and D5 siloxanes).</a:t>
            </a:r>
          </a:p>
          <a:p>
            <a:r>
              <a:rPr lang="en-US" sz="2400" dirty="0" smtClean="0"/>
              <a:t>Dose-response (BMD use – </a:t>
            </a:r>
            <a:r>
              <a:rPr lang="en-US" sz="2400" dirty="0" err="1" smtClean="0"/>
              <a:t>Picolines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Sensitization evaluation and notation (</a:t>
            </a:r>
            <a:r>
              <a:rPr lang="en-US" sz="2400" dirty="0" err="1" smtClean="0"/>
              <a:t>WoE</a:t>
            </a:r>
            <a:r>
              <a:rPr lang="en-US" sz="2400" dirty="0" smtClean="0"/>
              <a:t> – Limonene).</a:t>
            </a:r>
          </a:p>
          <a:p>
            <a:r>
              <a:rPr lang="en-US" sz="2400" dirty="0" smtClean="0"/>
              <a:t>Inhalation Dosimetry and Dose Scaling (PBPK – NMP).</a:t>
            </a:r>
          </a:p>
          <a:p>
            <a:r>
              <a:rPr lang="en-US" sz="2400" dirty="0" smtClean="0"/>
              <a:t>Read across and Data Gap Filling (common metabolite – </a:t>
            </a:r>
            <a:r>
              <a:rPr lang="en-US" sz="2400" dirty="0" err="1" smtClean="0"/>
              <a:t>Chlorosilanes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And more…..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1361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Reference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Journal of Occupational and Environmental Hygiene Volume 12, 2015 – Issue Supplement 1: State of the Science of Occupational Exposure Limit Methods and Guidance.</a:t>
            </a:r>
          </a:p>
          <a:p>
            <a:r>
              <a:rPr lang="en-US" dirty="0"/>
              <a:t>Review of current methods and resources</a:t>
            </a:r>
          </a:p>
          <a:p>
            <a:r>
              <a:rPr lang="en-US" dirty="0"/>
              <a:t>Point of departure estimation</a:t>
            </a:r>
          </a:p>
          <a:p>
            <a:r>
              <a:rPr lang="en-US" dirty="0"/>
              <a:t>Uncertainty factor application</a:t>
            </a:r>
          </a:p>
          <a:p>
            <a:r>
              <a:rPr lang="en-US" dirty="0"/>
              <a:t>Dosimetry adjustments</a:t>
            </a:r>
          </a:p>
          <a:p>
            <a:r>
              <a:rPr lang="en-US" dirty="0"/>
              <a:t>Use of new high throughput data and biomarkers</a:t>
            </a:r>
          </a:p>
          <a:p>
            <a:pPr marL="342900" indent="-342900"/>
            <a:r>
              <a:rPr lang="en-US" dirty="0" smtClean="0"/>
              <a:t>Aggregate </a:t>
            </a:r>
            <a:r>
              <a:rPr lang="en-US" dirty="0"/>
              <a:t>and cumulative risks</a:t>
            </a:r>
          </a:p>
          <a:p>
            <a:r>
              <a:rPr lang="en-US" dirty="0"/>
              <a:t>Setting OELs for allergens</a:t>
            </a:r>
          </a:p>
          <a:p>
            <a:r>
              <a:rPr lang="en-US" dirty="0"/>
              <a:t>OEL selection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2743200"/>
            <a:ext cx="2182257" cy="28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0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OEL </a:t>
            </a:r>
            <a:r>
              <a:rPr lang="en-US" sz="3600" dirty="0" smtClean="0"/>
              <a:t>Challenge </a:t>
            </a:r>
            <a:r>
              <a:rPr lang="en-US" sz="3600" dirty="0"/>
              <a:t>- Route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219200"/>
            <a:ext cx="42672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Issue:</a:t>
            </a:r>
          </a:p>
          <a:p>
            <a:r>
              <a:rPr lang="en-US" dirty="0" smtClean="0"/>
              <a:t>Route extrapolation is common</a:t>
            </a:r>
          </a:p>
          <a:p>
            <a:r>
              <a:rPr lang="en-US" dirty="0" smtClean="0"/>
              <a:t>Most new chemicals lack inhalation route data</a:t>
            </a:r>
          </a:p>
          <a:p>
            <a:r>
              <a:rPr lang="en-US" dirty="0" smtClean="0"/>
              <a:t>In most cases ADME and </a:t>
            </a:r>
            <a:r>
              <a:rPr lang="en-US" dirty="0" err="1" smtClean="0"/>
              <a:t>MoA</a:t>
            </a:r>
            <a:r>
              <a:rPr lang="en-US" dirty="0" smtClean="0"/>
              <a:t> data lacking</a:t>
            </a:r>
          </a:p>
          <a:p>
            <a:pPr marL="0" indent="0">
              <a:buNone/>
            </a:pPr>
            <a:r>
              <a:rPr lang="en-US" dirty="0" smtClean="0"/>
              <a:t>Question:</a:t>
            </a:r>
          </a:p>
          <a:p>
            <a:r>
              <a:rPr lang="en-US" dirty="0" smtClean="0"/>
              <a:t> How do we have confidence the OEL will protect from respiratory tract effects?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794" y="2030534"/>
            <a:ext cx="4697212" cy="2643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4686314"/>
            <a:ext cx="3185383" cy="81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32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OEL Challenge - Temporal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48768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Issue:</a:t>
            </a:r>
          </a:p>
          <a:p>
            <a:r>
              <a:rPr lang="en-US" dirty="0" smtClean="0"/>
              <a:t>Most OELs set as “full-shift” TWA and STEL (or ceiling)</a:t>
            </a:r>
          </a:p>
          <a:p>
            <a:r>
              <a:rPr lang="en-US" dirty="0" smtClean="0"/>
              <a:t>Most exposures are task based and intermittent</a:t>
            </a:r>
          </a:p>
          <a:p>
            <a:r>
              <a:rPr lang="en-US" dirty="0" smtClean="0"/>
              <a:t>Many chemicals lack ADME and </a:t>
            </a:r>
            <a:r>
              <a:rPr lang="en-US" dirty="0" err="1" smtClean="0"/>
              <a:t>MoA</a:t>
            </a:r>
            <a:r>
              <a:rPr lang="en-US" dirty="0" smtClean="0"/>
              <a:t> data</a:t>
            </a:r>
          </a:p>
          <a:p>
            <a:pPr marL="0" indent="0">
              <a:buNone/>
            </a:pPr>
            <a:r>
              <a:rPr lang="en-US" dirty="0" smtClean="0"/>
              <a:t>Question:</a:t>
            </a:r>
          </a:p>
          <a:p>
            <a:r>
              <a:rPr lang="en-US" dirty="0" smtClean="0"/>
              <a:t>How do we assess risk for “actual” exposure conditions when the OEL does not match the scenario?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438400"/>
            <a:ext cx="3409822" cy="25068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3422" y="494521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Adapted from </a:t>
            </a:r>
            <a:r>
              <a:rPr lang="en-US" sz="1800" baseline="0" dirty="0" smtClean="0">
                <a:latin typeface="+mj-lt"/>
              </a:rPr>
              <a:t>Haber et al. 2016.</a:t>
            </a:r>
            <a:endParaRPr lang="en-US" sz="1800" baseline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70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222"/>
            <a:ext cx="8229600" cy="1096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OEL Challenge - Cumulative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569962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Issue:</a:t>
            </a:r>
          </a:p>
          <a:p>
            <a:r>
              <a:rPr lang="en-US" sz="2400" dirty="0" smtClean="0"/>
              <a:t>OELs for Inhalation route only</a:t>
            </a:r>
          </a:p>
          <a:p>
            <a:r>
              <a:rPr lang="en-US" sz="2400" dirty="0" smtClean="0"/>
              <a:t>Few dermal route limits</a:t>
            </a:r>
          </a:p>
          <a:p>
            <a:r>
              <a:rPr lang="en-US" sz="2400" dirty="0" smtClean="0"/>
              <a:t>Few biological exposure limits</a:t>
            </a:r>
          </a:p>
          <a:p>
            <a:r>
              <a:rPr lang="en-US" sz="2400" dirty="0" smtClean="0"/>
              <a:t>Relative source contribution not used</a:t>
            </a:r>
          </a:p>
          <a:p>
            <a:pPr marL="0" indent="0">
              <a:buNone/>
            </a:pPr>
            <a:r>
              <a:rPr lang="en-US" sz="2400" dirty="0" smtClean="0"/>
              <a:t>Question:</a:t>
            </a:r>
          </a:p>
          <a:p>
            <a:r>
              <a:rPr lang="en-US" sz="2400" dirty="0" smtClean="0"/>
              <a:t>How do we set and apply total dose OELs – when biological monitoring not practical?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981200"/>
            <a:ext cx="3048000" cy="3679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1386" y="5693826"/>
            <a:ext cx="166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+mj-lt"/>
              </a:rPr>
              <a:t>Lentz et al 2015</a:t>
            </a:r>
            <a:endParaRPr lang="en-US" sz="1800" baseline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3656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296150" cy="844154"/>
          </a:xfrm>
        </p:spPr>
        <p:txBody>
          <a:bodyPr/>
          <a:lstStyle/>
          <a:p>
            <a:r>
              <a:rPr lang="en-US" dirty="0" smtClean="0"/>
              <a:t>OEL Challenge – Residual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5410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Issue</a:t>
            </a:r>
          </a:p>
          <a:p>
            <a:r>
              <a:rPr lang="en-US" sz="2400" dirty="0" smtClean="0"/>
              <a:t>“Traditional OELs” often higher than general population limits </a:t>
            </a:r>
          </a:p>
          <a:p>
            <a:r>
              <a:rPr lang="en-US" sz="2400" dirty="0" smtClean="0"/>
              <a:t>Traditional OELs often higher than occupational benchmarks for chemical registrations (e.g., DNELs, ECELs)</a:t>
            </a:r>
          </a:p>
          <a:p>
            <a:r>
              <a:rPr lang="en-US" sz="2400" dirty="0" smtClean="0"/>
              <a:t>Larger UFs increase confidence in protection for chemical of interest, but increase other risks</a:t>
            </a:r>
          </a:p>
          <a:p>
            <a:pPr marL="0" indent="0">
              <a:buNone/>
            </a:pPr>
            <a:r>
              <a:rPr lang="en-US" sz="2400" dirty="0" smtClean="0"/>
              <a:t>Question:</a:t>
            </a:r>
          </a:p>
          <a:p>
            <a:r>
              <a:rPr lang="en-US" sz="2400" dirty="0" smtClean="0"/>
              <a:t>How do we balance risks with level of confidence in UF application?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2436222"/>
            <a:ext cx="2629037" cy="2088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4524429"/>
            <a:ext cx="1777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aseline="0" dirty="0" smtClean="0">
                <a:latin typeface="+mj-lt"/>
              </a:rPr>
              <a:t>Hanford DoE Site</a:t>
            </a:r>
            <a:endParaRPr lang="en-US" sz="1800" baseline="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319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963" y="1905000"/>
            <a:ext cx="5638800" cy="3657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Ongoing needs for harmonization in occupational risk sciences.</a:t>
            </a:r>
          </a:p>
          <a:p>
            <a:r>
              <a:rPr lang="en-US" sz="2400" dirty="0" smtClean="0"/>
              <a:t>WEELs are important and unique resource.</a:t>
            </a:r>
          </a:p>
          <a:p>
            <a:r>
              <a:rPr lang="en-US" sz="2400" dirty="0" smtClean="0"/>
              <a:t>WEELs are embracing evolving risk methods.</a:t>
            </a:r>
          </a:p>
          <a:p>
            <a:r>
              <a:rPr lang="en-US" sz="2400" dirty="0" smtClean="0"/>
              <a:t>There are many challenges in both derivation AND application of OELs.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763" y="2489949"/>
            <a:ext cx="248738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35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Why OARS?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3200400" cy="44958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Harmonization of Occupational Exposure Limits (OELs) and Derivation Science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Increased OEL resources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 smtClean="0"/>
              <a:t>Managed stakeholder engagement</a:t>
            </a:r>
          </a:p>
          <a:p>
            <a:pPr>
              <a:spcBef>
                <a:spcPts val="600"/>
              </a:spcBef>
            </a:pPr>
            <a:r>
              <a:rPr lang="en-US" sz="2400" dirty="0" smtClean="0"/>
              <a:t>Education on OELs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86000"/>
            <a:ext cx="5106177" cy="28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5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884" y="457200"/>
            <a:ext cx="8229600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Do We Need OEL Coordination?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1884" y="1828800"/>
            <a:ext cx="8229600" cy="3810000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 smtClean="0"/>
              <a:t>Workers recognized a potential population at increased risk due to exposure potential.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OELs are central for </a:t>
            </a:r>
            <a:r>
              <a:rPr lang="en-US" sz="2800" dirty="0"/>
              <a:t>worker health protection.  </a:t>
            </a:r>
            <a:endParaRPr lang="en-US" sz="28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Many </a:t>
            </a:r>
            <a:r>
              <a:rPr lang="en-US" sz="2800" dirty="0"/>
              <a:t>chemicals and not enough </a:t>
            </a:r>
            <a:r>
              <a:rPr lang="en-US" sz="2800" dirty="0" smtClean="0"/>
              <a:t>OELs.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  <a:p>
            <a:pPr>
              <a:spcBef>
                <a:spcPts val="600"/>
              </a:spcBef>
            </a:pPr>
            <a:r>
              <a:rPr lang="en-US" sz="2800" dirty="0" smtClean="0"/>
              <a:t>Use </a:t>
            </a:r>
            <a:r>
              <a:rPr lang="en-US" sz="2800" dirty="0"/>
              <a:t>of different sources of information </a:t>
            </a:r>
            <a:r>
              <a:rPr lang="en-US" sz="2800" dirty="0" smtClean="0"/>
              <a:t>complex.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00687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6631173" cy="49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0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WEELs?</a:t>
            </a:r>
            <a:endParaRPr lang="en-US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10"/>
          </p:nvPr>
        </p:nvSpPr>
        <p:spPr>
          <a:xfrm>
            <a:off x="381000" y="914400"/>
            <a:ext cx="52578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 smtClean="0"/>
              <a:t>Workplace </a:t>
            </a:r>
            <a:r>
              <a:rPr lang="en-US" sz="2400" dirty="0" smtClean="0"/>
              <a:t>Environmental Exposure Levels (WEELs) are health-based guide values for chemical stressors. </a:t>
            </a:r>
          </a:p>
          <a:p>
            <a:pPr marL="800100" indent="-342900">
              <a:spcBef>
                <a:spcPts val="600"/>
              </a:spcBef>
            </a:pPr>
            <a:r>
              <a:rPr lang="en-US" sz="2400" dirty="0" smtClean="0"/>
              <a:t>Provides air concentrations intended to protect most workers from adverse health effects related to occupational chemical </a:t>
            </a:r>
            <a:r>
              <a:rPr lang="en-US" sz="2400" dirty="0" smtClean="0"/>
              <a:t>exposures.  </a:t>
            </a:r>
            <a:endParaRPr lang="en-US" sz="2400" dirty="0" smtClean="0"/>
          </a:p>
          <a:p>
            <a:pPr marL="800100" indent="-342900">
              <a:spcBef>
                <a:spcPts val="600"/>
              </a:spcBef>
            </a:pPr>
            <a:r>
              <a:rPr lang="en-US" sz="2400" dirty="0" smtClean="0"/>
              <a:t>Derived as 8-hour time weighted average (TWA) concentrations, short-term exposure limits (STEL), or ceiling </a:t>
            </a:r>
            <a:r>
              <a:rPr lang="en-US" sz="2400" dirty="0" smtClean="0"/>
              <a:t>limits.</a:t>
            </a:r>
          </a:p>
          <a:p>
            <a:pPr marL="800100" indent="-342900">
              <a:spcBef>
                <a:spcPts val="600"/>
              </a:spcBef>
            </a:pPr>
            <a:r>
              <a:rPr lang="en-US" sz="2400" dirty="0" smtClean="0"/>
              <a:t>Hazard Notations for skin absorption and sensitization.</a:t>
            </a:r>
            <a:endParaRPr lang="en-US" sz="2400" dirty="0" smtClean="0"/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76388"/>
            <a:ext cx="3204432" cy="29956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07625" y="4736068"/>
            <a:ext cx="2788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https://www.tera.org/OAR</a:t>
            </a:r>
          </a:p>
        </p:txBody>
      </p:sp>
    </p:spTree>
    <p:extLst>
      <p:ext uri="{BB962C8B-B14F-4D97-AF65-F5344CB8AC3E}">
        <p14:creationId xmlns:p14="http://schemas.microsoft.com/office/powerpoint/2010/main" val="21609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the WEELs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WEEL </a:t>
            </a:r>
            <a:r>
              <a:rPr lang="en-US" dirty="0"/>
              <a:t>Committee was established in </a:t>
            </a:r>
            <a:r>
              <a:rPr lang="en-US" b="1" dirty="0"/>
              <a:t>1976 </a:t>
            </a:r>
            <a:r>
              <a:rPr lang="en-US" dirty="0"/>
              <a:t>by the American Industrial Hygiene Association (AIHA) Guideline </a:t>
            </a:r>
            <a:r>
              <a:rPr lang="en-US" dirty="0" smtClean="0"/>
              <a:t>Foundation.</a:t>
            </a:r>
            <a:endParaRPr lang="en-US" dirty="0"/>
          </a:p>
          <a:p>
            <a:r>
              <a:rPr lang="en-US" dirty="0"/>
              <a:t>WEELs available for purchase in booklet form and full documentation sets from </a:t>
            </a:r>
            <a:r>
              <a:rPr lang="en-US" dirty="0" smtClean="0"/>
              <a:t>AIHA.</a:t>
            </a:r>
            <a:endParaRPr lang="en-US" dirty="0"/>
          </a:p>
          <a:p>
            <a:r>
              <a:rPr lang="en-US" dirty="0"/>
              <a:t>AIHA board votes to discontinue new WEEL development in August </a:t>
            </a:r>
            <a:r>
              <a:rPr lang="en-US" dirty="0" smtClean="0"/>
              <a:t>2011.</a:t>
            </a:r>
            <a:endParaRPr lang="en-US" dirty="0"/>
          </a:p>
          <a:p>
            <a:r>
              <a:rPr lang="en-US" dirty="0" smtClean="0"/>
              <a:t>AIHA </a:t>
            </a:r>
            <a:r>
              <a:rPr lang="en-US" dirty="0"/>
              <a:t>Board votes to transfer WEELs to TERA in January </a:t>
            </a:r>
            <a:r>
              <a:rPr lang="en-US" dirty="0" smtClean="0"/>
              <a:t>2012.</a:t>
            </a:r>
            <a:endParaRPr lang="en-US" dirty="0"/>
          </a:p>
          <a:p>
            <a:r>
              <a:rPr lang="en-US" dirty="0"/>
              <a:t>The Occupational Alliance for Risk Science (OARS) is established in January </a:t>
            </a:r>
            <a:r>
              <a:rPr lang="en-US" dirty="0" smtClean="0"/>
              <a:t>2012.</a:t>
            </a:r>
          </a:p>
          <a:p>
            <a:r>
              <a:rPr lang="en-US" dirty="0" smtClean="0"/>
              <a:t>January 2017 began publishing full dossiers in </a:t>
            </a:r>
            <a:r>
              <a:rPr lang="en-US" i="1" dirty="0" smtClean="0"/>
              <a:t>Toxicology and Industrial Health.</a:t>
            </a:r>
          </a:p>
          <a:p>
            <a:r>
              <a:rPr lang="en-US" dirty="0" smtClean="0"/>
              <a:t>As of 2020 WEELs established for 176 substances.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98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WEEL Committee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7924800" cy="4419600"/>
          </a:xfrm>
        </p:spPr>
        <p:txBody>
          <a:bodyPr>
            <a:normAutofit lnSpcReduction="10000"/>
          </a:bodyPr>
          <a:lstStyle/>
          <a:p>
            <a:pPr marL="551515" indent="-504825">
              <a:spcBef>
                <a:spcPts val="600"/>
              </a:spcBef>
            </a:pPr>
            <a:r>
              <a:rPr lang="en-US" sz="2800" dirty="0"/>
              <a:t>A volunteer technical expert </a:t>
            </a:r>
            <a:r>
              <a:rPr lang="en-US" sz="2800" dirty="0" smtClean="0"/>
              <a:t>committee.</a:t>
            </a:r>
          </a:p>
          <a:p>
            <a:pPr marL="551515" indent="-504825">
              <a:spcBef>
                <a:spcPts val="600"/>
              </a:spcBef>
            </a:pPr>
            <a:r>
              <a:rPr lang="en-US" sz="2800" dirty="0"/>
              <a:t>A</a:t>
            </a:r>
            <a:r>
              <a:rPr lang="en-US" sz="2800" dirty="0" smtClean="0"/>
              <a:t>pproximately 30 members. </a:t>
            </a:r>
            <a:endParaRPr lang="en-US" sz="2800" dirty="0"/>
          </a:p>
          <a:p>
            <a:pPr marL="551515" indent="-504825">
              <a:spcBef>
                <a:spcPts val="600"/>
              </a:spcBef>
            </a:pPr>
            <a:r>
              <a:rPr lang="en-US" sz="2800" dirty="0" smtClean="0"/>
              <a:t>Diverse organizational affiliations.</a:t>
            </a:r>
          </a:p>
          <a:p>
            <a:pPr marL="551515" indent="-504825">
              <a:spcBef>
                <a:spcPts val="600"/>
              </a:spcBef>
            </a:pPr>
            <a:r>
              <a:rPr lang="en-US" sz="2800" dirty="0"/>
              <a:t>O</a:t>
            </a:r>
            <a:r>
              <a:rPr lang="en-US" sz="2800" dirty="0" smtClean="0"/>
              <a:t>ccupational </a:t>
            </a:r>
            <a:r>
              <a:rPr lang="en-US" sz="2800" dirty="0"/>
              <a:t>health </a:t>
            </a:r>
            <a:r>
              <a:rPr lang="en-US" sz="2800" dirty="0" smtClean="0"/>
              <a:t>professions </a:t>
            </a:r>
          </a:p>
          <a:p>
            <a:pPr marL="914400" lvl="1" indent="-504825">
              <a:spcBef>
                <a:spcPts val="600"/>
              </a:spcBef>
            </a:pPr>
            <a:r>
              <a:rPr lang="en-US" sz="2500" dirty="0" smtClean="0"/>
              <a:t>toxicologists, </a:t>
            </a:r>
          </a:p>
          <a:p>
            <a:pPr marL="914400" lvl="1" indent="-504825">
              <a:spcBef>
                <a:spcPts val="600"/>
              </a:spcBef>
            </a:pPr>
            <a:r>
              <a:rPr lang="en-US" sz="2500" dirty="0" smtClean="0"/>
              <a:t>industrial hygienists, </a:t>
            </a:r>
          </a:p>
          <a:p>
            <a:pPr marL="914400" lvl="1" indent="-504825">
              <a:spcBef>
                <a:spcPts val="600"/>
              </a:spcBef>
            </a:pPr>
            <a:r>
              <a:rPr lang="en-US" sz="2500" dirty="0" smtClean="0"/>
              <a:t>risk assessors.</a:t>
            </a:r>
          </a:p>
          <a:p>
            <a:pPr marL="551515" indent="-504825">
              <a:spcBef>
                <a:spcPts val="600"/>
              </a:spcBef>
            </a:pPr>
            <a:r>
              <a:rPr lang="en-US" sz="2800" dirty="0" smtClean="0"/>
              <a:t>Operates as an expert panel with substance author team drafts approved by full committee review and external comment.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0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Impact Assessment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Cited </a:t>
            </a:r>
            <a:r>
              <a:rPr lang="en-US" dirty="0" smtClean="0"/>
              <a:t>in EPA (TSCA) and FDA (PMTA) </a:t>
            </a:r>
            <a:r>
              <a:rPr lang="en-US" dirty="0" smtClean="0"/>
              <a:t>guidance.</a:t>
            </a:r>
            <a:endParaRPr lang="en-US" dirty="0" smtClean="0"/>
          </a:p>
          <a:p>
            <a:r>
              <a:rPr lang="en-US" dirty="0" smtClean="0"/>
              <a:t>Cited in OSHA guidance on chemicals with no </a:t>
            </a:r>
            <a:r>
              <a:rPr lang="en-US" dirty="0" smtClean="0"/>
              <a:t>PELs.</a:t>
            </a:r>
            <a:endParaRPr lang="en-US" dirty="0" smtClean="0"/>
          </a:p>
          <a:p>
            <a:r>
              <a:rPr lang="en-US" dirty="0" smtClean="0"/>
              <a:t>WEELs used in emergency response applications (DoE PACs</a:t>
            </a:r>
            <a:r>
              <a:rPr lang="en-US" dirty="0" smtClean="0"/>
              <a:t>).</a:t>
            </a:r>
            <a:endParaRPr lang="en-US" dirty="0" smtClean="0"/>
          </a:p>
          <a:p>
            <a:r>
              <a:rPr lang="en-US" dirty="0" smtClean="0"/>
              <a:t>WEELs used as part of NIOSH OEB validation </a:t>
            </a:r>
            <a:r>
              <a:rPr lang="en-US" dirty="0" smtClean="0"/>
              <a:t>effort.</a:t>
            </a:r>
            <a:endParaRPr lang="en-US" dirty="0" smtClean="0"/>
          </a:p>
          <a:p>
            <a:r>
              <a:rPr lang="en-US" dirty="0" smtClean="0"/>
              <a:t>Accepted as peer reviewed values in </a:t>
            </a:r>
            <a:r>
              <a:rPr lang="en-US" dirty="0" smtClean="0"/>
              <a:t>ASHRAE/ISO-817.</a:t>
            </a:r>
            <a:endParaRPr lang="en-US" dirty="0" smtClean="0"/>
          </a:p>
          <a:p>
            <a:r>
              <a:rPr lang="en-US" dirty="0" smtClean="0"/>
              <a:t>Accepted as authoritative OELs by </a:t>
            </a:r>
            <a:r>
              <a:rPr lang="en-US" dirty="0" err="1" smtClean="0"/>
              <a:t>SafeWork</a:t>
            </a:r>
            <a:r>
              <a:rPr lang="en-US" dirty="0" smtClean="0"/>
              <a:t> </a:t>
            </a:r>
            <a:r>
              <a:rPr lang="en-US" dirty="0" smtClean="0"/>
              <a:t>Australia.</a:t>
            </a:r>
            <a:endParaRPr lang="en-US" dirty="0" smtClean="0"/>
          </a:p>
          <a:p>
            <a:r>
              <a:rPr lang="en-US" dirty="0" smtClean="0"/>
              <a:t>NASA Standard 1800.1D Chapter </a:t>
            </a:r>
            <a:r>
              <a:rPr lang="en-US" dirty="0" smtClean="0"/>
              <a:t>4.</a:t>
            </a:r>
            <a:endParaRPr lang="en-US" dirty="0" smtClean="0"/>
          </a:p>
          <a:p>
            <a:r>
              <a:rPr lang="en-US" dirty="0" smtClean="0"/>
              <a:t>Cited on many </a:t>
            </a:r>
            <a:r>
              <a:rPr lang="en-US" dirty="0" smtClean="0"/>
              <a:t>SDSs.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8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WEELs – What is Different?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5715000" cy="4495800"/>
          </a:xfrm>
        </p:spPr>
        <p:txBody>
          <a:bodyPr/>
          <a:lstStyle/>
          <a:p>
            <a:r>
              <a:rPr lang="en-US" dirty="0" smtClean="0"/>
              <a:t>Same health-based expert committee approach as other organizations, but effort to….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 access to full OEL documentation </a:t>
            </a:r>
            <a:r>
              <a:rPr lang="en-US" i="1" dirty="0" smtClean="0"/>
              <a:t>for free,</a:t>
            </a:r>
          </a:p>
          <a:p>
            <a:pPr lvl="1"/>
            <a:r>
              <a:rPr lang="en-US" dirty="0" smtClean="0"/>
              <a:t>Address under-served chemistries,</a:t>
            </a:r>
          </a:p>
          <a:p>
            <a:pPr lvl="1"/>
            <a:r>
              <a:rPr lang="en-US" dirty="0" smtClean="0"/>
              <a:t>Provide education via professional societies,</a:t>
            </a:r>
          </a:p>
          <a:p>
            <a:pPr lvl="1"/>
            <a:r>
              <a:rPr lang="en-US" dirty="0" smtClean="0"/>
              <a:t>Enable managed stakeholder engagement.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286000"/>
            <a:ext cx="2621507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719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New Logo with Orange">
      <a:dk1>
        <a:sysClr val="windowText" lastClr="000000"/>
      </a:dk1>
      <a:lt1>
        <a:srgbClr val="FFFFFF"/>
      </a:lt1>
      <a:dk2>
        <a:srgbClr val="0072CE"/>
      </a:dk2>
      <a:lt2>
        <a:srgbClr val="EEECE1"/>
      </a:lt2>
      <a:accent1>
        <a:srgbClr val="5BC2E7"/>
      </a:accent1>
      <a:accent2>
        <a:srgbClr val="0072CE"/>
      </a:accent2>
      <a:accent3>
        <a:srgbClr val="6CC24A"/>
      </a:accent3>
      <a:accent4>
        <a:srgbClr val="AD96DC"/>
      </a:accent4>
      <a:accent5>
        <a:srgbClr val="00BFB3"/>
      </a:accent5>
      <a:accent6>
        <a:srgbClr val="FFC000"/>
      </a:accent6>
      <a:hlink>
        <a:srgbClr val="0072CE"/>
      </a:hlink>
      <a:folHlink>
        <a:srgbClr val="0072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800" baseline="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2017" id="{7819D434-841B-4D32-A9B1-222B8EFB0E61}" vid="{C21A5FE4-D9F3-4F31-8343-5B106472404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F3004B-9108-4C4B-8CE9-64F411650F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701</TotalTime>
  <Words>806</Words>
  <Application>Microsoft Office PowerPoint</Application>
  <PresentationFormat>Letter Paper (8.5x11 in)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MS Gothic</vt:lpstr>
      <vt:lpstr>ＭＳ Ｐゴシック</vt:lpstr>
      <vt:lpstr>Arial</vt:lpstr>
      <vt:lpstr>Arial Unicode MS</vt:lpstr>
      <vt:lpstr>Calibri</vt:lpstr>
      <vt:lpstr>Times New Roman</vt:lpstr>
      <vt:lpstr>Wingdings</vt:lpstr>
      <vt:lpstr>blank</vt:lpstr>
      <vt:lpstr>The Occupational Alliance for Risk Science (OARS)</vt:lpstr>
      <vt:lpstr>Why OARS?</vt:lpstr>
      <vt:lpstr>Do We Need OEL Coordination?</vt:lpstr>
      <vt:lpstr>PowerPoint Presentation</vt:lpstr>
      <vt:lpstr>What are WEELs?</vt:lpstr>
      <vt:lpstr>History of the WEELs</vt:lpstr>
      <vt:lpstr>WEEL Committee</vt:lpstr>
      <vt:lpstr>Impact Assessment</vt:lpstr>
      <vt:lpstr>WEELs – What is Different?</vt:lpstr>
      <vt:lpstr>PowerPoint Presentation</vt:lpstr>
      <vt:lpstr>OEL Science</vt:lpstr>
      <vt:lpstr>Key Reference</vt:lpstr>
      <vt:lpstr>OEL Challenge - Route</vt:lpstr>
      <vt:lpstr>OEL Challenge - Temporal</vt:lpstr>
      <vt:lpstr>OEL Challenge - Cumulative</vt:lpstr>
      <vt:lpstr>OEL Challenge – Residual Risk</vt:lpstr>
      <vt:lpstr>Summary</vt:lpstr>
    </vt:vector>
  </TitlesOfParts>
  <Company>Gradient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Session on the WEEL Committee</dc:title>
  <dc:creator>Tom Lewandowski</dc:creator>
  <cp:lastModifiedBy>Andy Maier</cp:lastModifiedBy>
  <cp:revision>120</cp:revision>
  <cp:lastPrinted>2018-09-14T21:28:39Z</cp:lastPrinted>
  <dcterms:created xsi:type="dcterms:W3CDTF">2018-01-06T01:06:48Z</dcterms:created>
  <dcterms:modified xsi:type="dcterms:W3CDTF">2021-02-25T13:21:03Z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TC018754769991</vt:lpwstr>
  </property>
</Properties>
</file>